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9"/>
  </p:notesMasterIdLst>
  <p:sldIdLst>
    <p:sldId id="269" r:id="rId2"/>
    <p:sldId id="276" r:id="rId3"/>
    <p:sldId id="316" r:id="rId4"/>
    <p:sldId id="277" r:id="rId5"/>
    <p:sldId id="291" r:id="rId6"/>
    <p:sldId id="300" r:id="rId7"/>
    <p:sldId id="281" r:id="rId8"/>
    <p:sldId id="309" r:id="rId9"/>
    <p:sldId id="317" r:id="rId10"/>
    <p:sldId id="318" r:id="rId11"/>
    <p:sldId id="310" r:id="rId12"/>
    <p:sldId id="311" r:id="rId13"/>
    <p:sldId id="313" r:id="rId14"/>
    <p:sldId id="314" r:id="rId15"/>
    <p:sldId id="315" r:id="rId16"/>
    <p:sldId id="262" r:id="rId17"/>
    <p:sldId id="305" r:id="rId18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8" autoAdjust="0"/>
    <p:restoredTop sz="94630" autoAdjust="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4"/>
    </p:cViewPr>
  </p:outlin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C7E47-7BA5-4BDE-825F-99105A54A119}" type="datetimeFigureOut">
              <a:rPr lang="es-MX" smtClean="0"/>
              <a:t>07/11/2017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A140E-2379-476F-AF30-DCCAD20ECE9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7292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A140E-2379-476F-AF30-DCCAD20ECE91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2071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A140E-2379-476F-AF30-DCCAD20ECE91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1839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A140E-2379-476F-AF30-DCCAD20ECE91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6550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A140E-2379-476F-AF30-DCCAD20ECE91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9693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A140E-2379-476F-AF30-DCCAD20ECE91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9698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1C79-E0AD-438C-8317-192DDF6BEEF8}" type="datetime1">
              <a:rPr lang="es-MX" smtClean="0"/>
              <a:t>07/11/2017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1232-B388-4B1D-9D96-79B8AB22DD6C}" type="datetime1">
              <a:rPr lang="es-MX" smtClean="0"/>
              <a:t>07/11/2017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8D39E-5B4F-44B4-894E-7EC7DAF44F75}" type="datetime1">
              <a:rPr lang="es-MX" smtClean="0"/>
              <a:t>07/11/2017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D3477-E135-4A50-8987-24D5BB66A865}" type="datetime1">
              <a:rPr lang="es-MX" smtClean="0"/>
              <a:t>07/11/2017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E1A1-D10E-4B6D-B01E-5D00A19565DF}" type="datetime1">
              <a:rPr lang="es-MX" smtClean="0"/>
              <a:t>07/11/2017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7141C-ED8C-4BC4-8C35-EE1AB9F96CAE}" type="datetime1">
              <a:rPr lang="es-MX" smtClean="0"/>
              <a:t>07/11/2017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4B24-4431-4E36-AF02-228F900AB1E3}" type="datetime1">
              <a:rPr lang="es-MX" smtClean="0"/>
              <a:t>07/11/2017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263F-9078-4D26-BA85-94E3B1F2B6E8}" type="datetime1">
              <a:rPr lang="es-MX" smtClean="0"/>
              <a:t>07/11/2017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667E-AAAF-4B18-AE6C-30FE17001A58}" type="datetime1">
              <a:rPr lang="es-MX" smtClean="0"/>
              <a:t>07/11/2017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F72CF-C824-452B-AA7F-ED7FBB9B4D84}" type="datetime1">
              <a:rPr lang="es-MX" smtClean="0"/>
              <a:t>07/11/2017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‹#›</a:t>
            </a:fld>
            <a:endParaRPr lang="es-MX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7F286-C291-46E2-A3AC-CFFD446B5617}" type="datetime1">
              <a:rPr lang="es-MX" smtClean="0"/>
              <a:t>07/11/2017</a:t>
            </a:fld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‹#›</a:t>
            </a:fld>
            <a:endParaRPr lang="es-MX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584960AB-56A8-4290-9210-164452CD4D77}" type="slidenum">
              <a:rPr lang="es-MX" smtClean="0"/>
              <a:t>‹#›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0B77E79-FABC-4EBB-A9E7-9BD2BAE7684F}" type="datetime1">
              <a:rPr lang="es-MX" smtClean="0"/>
              <a:t>07/11/2017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395536" y="404664"/>
            <a:ext cx="757242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latin typeface="LM Roman 10" pitchFamily="50" charset="0"/>
              </a:rPr>
              <a:t>Institutito Politécnico Nacional</a:t>
            </a:r>
            <a:endParaRPr lang="es-ES" sz="2400" dirty="0" smtClean="0">
              <a:latin typeface="LM Roman 10" pitchFamily="50" charset="0"/>
            </a:endParaRPr>
          </a:p>
          <a:p>
            <a:pPr algn="ctr"/>
            <a:endParaRPr lang="es-ES" sz="2400" dirty="0" smtClean="0">
              <a:latin typeface="LM Roman 10" pitchFamily="50" charset="0"/>
            </a:endParaRPr>
          </a:p>
          <a:p>
            <a:pPr algn="ctr"/>
            <a:r>
              <a:rPr lang="es-ES" sz="2400" dirty="0" smtClean="0">
                <a:latin typeface="LM Roman 10" pitchFamily="50" charset="0"/>
              </a:rPr>
              <a:t>Escuela Superior de Cómputo</a:t>
            </a:r>
          </a:p>
          <a:p>
            <a:pPr algn="ctr"/>
            <a:endParaRPr lang="es-ES" sz="2400" dirty="0" smtClean="0">
              <a:latin typeface="LM Roman 10" pitchFamily="50" charset="0"/>
            </a:endParaRPr>
          </a:p>
          <a:p>
            <a:pPr algn="ctr"/>
            <a:endParaRPr lang="es-ES" sz="2400" dirty="0" smtClean="0">
              <a:latin typeface="LM Roman 10" pitchFamily="50" charset="0"/>
            </a:endParaRPr>
          </a:p>
          <a:p>
            <a:pPr algn="ctr"/>
            <a:r>
              <a:rPr lang="es-MX" sz="2400" u="sng" dirty="0">
                <a:latin typeface="LM Roman 10" pitchFamily="50" charset="0"/>
              </a:rPr>
              <a:t>Prototipo de aplicación para la detección de deficiencia de nutrientes en cultivos de hidroponía</a:t>
            </a:r>
            <a:r>
              <a:rPr lang="es-ES" sz="2400" u="sng" dirty="0" smtClean="0">
                <a:latin typeface="LM Roman 10" pitchFamily="50" charset="0"/>
              </a:rPr>
              <a:t>.</a:t>
            </a:r>
          </a:p>
          <a:p>
            <a:pPr algn="ctr"/>
            <a:endParaRPr lang="es-ES" sz="2400" u="sng" dirty="0" smtClean="0">
              <a:latin typeface="LM Roman 10" pitchFamily="50" charset="0"/>
            </a:endParaRPr>
          </a:p>
          <a:p>
            <a:pPr algn="ctr"/>
            <a:endParaRPr lang="es-ES" sz="2400" u="sng" dirty="0" smtClean="0">
              <a:latin typeface="LM Roman 10" pitchFamily="50" charset="0"/>
            </a:endParaRPr>
          </a:p>
          <a:p>
            <a:pPr algn="ctr"/>
            <a:r>
              <a:rPr lang="es-ES" sz="2000" dirty="0" smtClean="0">
                <a:latin typeface="LM Roman 10" pitchFamily="50" charset="0"/>
              </a:rPr>
              <a:t>Presenta:</a:t>
            </a:r>
          </a:p>
          <a:p>
            <a:pPr algn="ctr"/>
            <a:r>
              <a:rPr lang="es-ES" sz="2000" dirty="0" smtClean="0">
                <a:latin typeface="LM Roman 10" pitchFamily="50" charset="0"/>
              </a:rPr>
              <a:t>Edgar Rodrigo Arredondo Basurto</a:t>
            </a:r>
          </a:p>
          <a:p>
            <a:pPr algn="ctr"/>
            <a:endParaRPr lang="es-MX" sz="2400" dirty="0" smtClean="0">
              <a:latin typeface="LM Roman 10" pitchFamily="50" charset="0"/>
            </a:endParaRPr>
          </a:p>
          <a:p>
            <a:pPr algn="ctr"/>
            <a:endParaRPr lang="es-MX" sz="2400" dirty="0" smtClean="0">
              <a:latin typeface="LM Roman 10" pitchFamily="50" charset="0"/>
            </a:endParaRPr>
          </a:p>
          <a:p>
            <a:pPr algn="ctr"/>
            <a:r>
              <a:rPr lang="es-MX" sz="2000" dirty="0" smtClean="0">
                <a:latin typeface="LM Roman 10" pitchFamily="50" charset="0"/>
              </a:rPr>
              <a:t>Directores</a:t>
            </a:r>
          </a:p>
          <a:p>
            <a:pPr algn="ctr"/>
            <a:r>
              <a:rPr lang="pt-BR" dirty="0">
                <a:latin typeface="LM Roman 10" pitchFamily="50" charset="0"/>
              </a:rPr>
              <a:t>Ing. Eduardo Gutiérrez </a:t>
            </a:r>
            <a:r>
              <a:rPr lang="pt-BR" dirty="0" smtClean="0">
                <a:latin typeface="LM Roman 10" pitchFamily="50" charset="0"/>
              </a:rPr>
              <a:t>Aldana</a:t>
            </a:r>
          </a:p>
          <a:p>
            <a:pPr algn="ctr"/>
            <a:r>
              <a:rPr lang="pt-BR" dirty="0" smtClean="0">
                <a:latin typeface="LM Roman 10" pitchFamily="50" charset="0"/>
              </a:rPr>
              <a:t>Dr. José Félix Serrano Talamantes</a:t>
            </a:r>
          </a:p>
          <a:p>
            <a:pPr algn="ctr"/>
            <a:endParaRPr lang="es-ES" dirty="0">
              <a:latin typeface="LM Roman 10" pitchFamily="50" charset="0"/>
            </a:endParaRPr>
          </a:p>
        </p:txBody>
      </p:sp>
      <p:pic>
        <p:nvPicPr>
          <p:cNvPr id="5" name="4 Imagen" descr="Ipn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57166"/>
            <a:ext cx="928694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n1"/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732240" y="492786"/>
            <a:ext cx="1484587" cy="108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3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10</a:t>
            </a:fld>
            <a:endParaRPr lang="es-MX"/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475928" y="422176"/>
            <a:ext cx="7560840" cy="1143000"/>
          </a:xfrm>
          <a:prstGeom prst="rect">
            <a:avLst/>
          </a:prstGeom>
        </p:spPr>
        <p:txBody>
          <a:bodyPr rIns="91440" anchor="b">
            <a:normAutofit fontScale="925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just"/>
            <a:r>
              <a:rPr lang="es-MX" dirty="0" smtClean="0">
                <a:effectLst/>
                <a:latin typeface="LM Roman 10" pitchFamily="50" charset="0"/>
              </a:rPr>
              <a:t>4. </a:t>
            </a:r>
            <a:r>
              <a:rPr lang="es-MX" dirty="0">
                <a:effectLst/>
                <a:latin typeface="LM Roman 10" pitchFamily="50" charset="0"/>
              </a:rPr>
              <a:t>Captura y segmentación de la imagen.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0013" y="1892040"/>
            <a:ext cx="684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>
                <a:latin typeface="LM Roman 10" panose="00000500000000000000" pitchFamily="50" charset="0"/>
              </a:rPr>
              <a:t>Clasificador SVM</a:t>
            </a:r>
            <a:endParaRPr lang="es-MX" sz="2000" dirty="0">
              <a:latin typeface="LM Roman 10" panose="000005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13" y="2688610"/>
            <a:ext cx="7635665" cy="30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CuadroTexto"/>
          <p:cNvSpPr txBox="1"/>
          <p:nvPr/>
        </p:nvSpPr>
        <p:spPr>
          <a:xfrm>
            <a:off x="464340" y="2078992"/>
            <a:ext cx="757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 smtClean="0">
                <a:latin typeface="LM Roman 10" pitchFamily="50" charset="0"/>
              </a:rPr>
              <a:t>Descriptores de textura de </a:t>
            </a:r>
            <a:r>
              <a:rPr lang="es-MX" sz="2400" dirty="0" err="1" smtClean="0">
                <a:latin typeface="LM Roman 10" pitchFamily="50" charset="0"/>
              </a:rPr>
              <a:t>Haralick</a:t>
            </a:r>
            <a:endParaRPr lang="es-MX" sz="2400" dirty="0" smtClean="0">
              <a:latin typeface="LM Roman 10" pitchFamily="50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11</a:t>
            </a:fld>
            <a:endParaRPr lang="es-MX"/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475928" y="422176"/>
            <a:ext cx="7560840" cy="1143000"/>
          </a:xfrm>
          <a:prstGeom prst="rect">
            <a:avLst/>
          </a:prstGeom>
        </p:spPr>
        <p:txBody>
          <a:bodyPr rIns="91440" anchor="b">
            <a:normAutofit fontScale="925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just"/>
            <a:r>
              <a:rPr lang="es-MX" dirty="0">
                <a:effectLst/>
                <a:latin typeface="LM Roman 10" pitchFamily="50" charset="0"/>
              </a:rPr>
              <a:t>5. Descriptor y clasificación de la hoja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0365" y="2996952"/>
            <a:ext cx="7560840" cy="255454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MX" sz="2000" b="1" dirty="0">
                <a:latin typeface="LM Roman 10" panose="00000500000000000000" pitchFamily="50" charset="0"/>
              </a:rPr>
              <a:t>M</a:t>
            </a:r>
            <a:r>
              <a:rPr lang="es-MX" sz="2000" b="1" dirty="0" smtClean="0">
                <a:latin typeface="LM Roman 10" panose="00000500000000000000" pitchFamily="50" charset="0"/>
              </a:rPr>
              <a:t>omento </a:t>
            </a:r>
            <a:r>
              <a:rPr lang="es-MX" sz="2000" b="1" dirty="0">
                <a:latin typeface="LM Roman 10" panose="00000500000000000000" pitchFamily="50" charset="0"/>
              </a:rPr>
              <a:t>angular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MX" sz="2000" b="1" dirty="0">
                <a:latin typeface="LM Roman 10" panose="00000500000000000000" pitchFamily="50" charset="0"/>
              </a:rPr>
              <a:t>Contraste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MX" sz="2000" b="1" dirty="0">
                <a:latin typeface="LM Roman 10" panose="00000500000000000000" pitchFamily="50" charset="0"/>
              </a:rPr>
              <a:t>Correlación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LM Roman 10" panose="00000500000000000000" pitchFamily="50" charset="0"/>
              </a:rPr>
              <a:t>Varianza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LM Roman 10" panose="00000500000000000000" pitchFamily="50" charset="0"/>
              </a:rPr>
              <a:t>Momento de diferencias inverso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LM Roman 10" panose="00000500000000000000" pitchFamily="50" charset="0"/>
              </a:rPr>
              <a:t>Suma de promedios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LM Roman 10" panose="00000500000000000000" pitchFamily="50" charset="0"/>
              </a:rPr>
              <a:t>Suma de varianzas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LM Roman 10" panose="00000500000000000000" pitchFamily="50" charset="0"/>
              </a:rPr>
              <a:t>Suma de entropías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LM Roman 10" panose="00000500000000000000" pitchFamily="50" charset="0"/>
              </a:rPr>
              <a:t>Entropía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LM Roman 10" panose="00000500000000000000" pitchFamily="50" charset="0"/>
              </a:rPr>
              <a:t>Diferencia de varianzas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LM Roman 10" panose="00000500000000000000" pitchFamily="50" charset="0"/>
              </a:rPr>
              <a:t>Diferencia de entropías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LM Roman 10" panose="00000500000000000000" pitchFamily="50" charset="0"/>
              </a:rPr>
              <a:t>Medida de correlación 1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LM Roman 10" panose="00000500000000000000" pitchFamily="50" charset="0"/>
              </a:rPr>
              <a:t>Medida de correlación 2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MX" sz="2000" dirty="0">
                <a:latin typeface="LM Roman 10" panose="00000500000000000000" pitchFamily="50" charset="0"/>
              </a:rPr>
              <a:t>Máximo coeficiente de correlación</a:t>
            </a:r>
          </a:p>
        </p:txBody>
      </p:sp>
    </p:spTree>
    <p:extLst>
      <p:ext uri="{BB962C8B-B14F-4D97-AF65-F5344CB8AC3E}">
        <p14:creationId xmlns:p14="http://schemas.microsoft.com/office/powerpoint/2010/main" val="379091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CuadroTexto"/>
          <p:cNvSpPr txBox="1"/>
          <p:nvPr/>
        </p:nvSpPr>
        <p:spPr>
          <a:xfrm>
            <a:off x="251520" y="1772816"/>
            <a:ext cx="75724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LM Roman 10" pitchFamily="50" charset="0"/>
              </a:rPr>
              <a:t>Las clases en las que una hoja puede ser clasificada son: 1) Hoja sana, 2) Hoja con deficiencia de potasio y 3) Hoja deficiencia de nitrógeno/azufre, </a:t>
            </a:r>
            <a:r>
              <a:rPr lang="es-MX" sz="2400" dirty="0">
                <a:latin typeface="LM Roman 10" pitchFamily="50" charset="0"/>
              </a:rPr>
              <a:t>4</a:t>
            </a:r>
            <a:r>
              <a:rPr lang="es-MX" sz="2400" dirty="0" smtClean="0">
                <a:latin typeface="LM Roman 10" pitchFamily="50" charset="0"/>
              </a:rPr>
              <a:t>)Hoja con deficiencia de magnesio y 5)Hoja con deficiencia no identificada.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400" dirty="0">
              <a:latin typeface="LM Roman 10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LM Roman 10" pitchFamily="50" charset="0"/>
              </a:rPr>
              <a:t>El clasificador será seleccionado con base en pruebas de eficiencia durante la implementación del segundo prototipo.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12</a:t>
            </a:fld>
            <a:endParaRPr lang="es-MX"/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475928" y="422176"/>
            <a:ext cx="7560840" cy="1143000"/>
          </a:xfrm>
          <a:prstGeom prst="rect">
            <a:avLst/>
          </a:prstGeom>
        </p:spPr>
        <p:txBody>
          <a:bodyPr rIns="91440" anchor="b">
            <a:normAutofit fontScale="925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just"/>
            <a:r>
              <a:rPr lang="es-MX" dirty="0">
                <a:effectLst/>
                <a:latin typeface="LM Roman 10" pitchFamily="50" charset="0"/>
              </a:rPr>
              <a:t>5. Descriptor y clasificación de la hoja</a:t>
            </a:r>
          </a:p>
        </p:txBody>
      </p:sp>
      <p:pic>
        <p:nvPicPr>
          <p:cNvPr id="2050" name="Picture 2" descr="https://www.mathworks.com/matlabcentral/mlc-downloads/downloads/submissions/62061/versions/3/screensho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r="6985" b="9296"/>
          <a:stretch/>
        </p:blipFill>
        <p:spPr bwMode="auto">
          <a:xfrm>
            <a:off x="683568" y="5222270"/>
            <a:ext cx="2376264" cy="11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572272" y="5426812"/>
            <a:ext cx="1368152" cy="8405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Clasificador</a:t>
            </a:r>
            <a:endParaRPr lang="es-MX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335619"/>
              </p:ext>
            </p:extLst>
          </p:nvPr>
        </p:nvGraphicFramePr>
        <p:xfrm>
          <a:off x="5652120" y="5021664"/>
          <a:ext cx="21718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957"/>
                <a:gridCol w="542957"/>
                <a:gridCol w="542957"/>
                <a:gridCol w="542957"/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0" dirty="0" smtClean="0"/>
                        <a:t>C1</a:t>
                      </a:r>
                      <a:endParaRPr lang="es-MX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0" dirty="0" smtClean="0"/>
                        <a:t>C2</a:t>
                      </a:r>
                      <a:endParaRPr lang="es-MX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0" dirty="0" smtClean="0"/>
                        <a:t>C3</a:t>
                      </a:r>
                      <a:endParaRPr lang="es-MX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>
                          <a:solidFill>
                            <a:schemeClr val="bg1"/>
                          </a:solidFill>
                        </a:rPr>
                        <a:t>C1</a:t>
                      </a:r>
                      <a:endParaRPr lang="es-MX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195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4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 smtClean="0">
                          <a:solidFill>
                            <a:schemeClr val="bg1"/>
                          </a:solidFill>
                        </a:rPr>
                        <a:t>C2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20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150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30</a:t>
                      </a:r>
                      <a:endParaRPr lang="es-MX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 smtClean="0">
                          <a:solidFill>
                            <a:schemeClr val="bg1"/>
                          </a:solidFill>
                        </a:rPr>
                        <a:t>C3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200</a:t>
                      </a:r>
                      <a:endParaRPr lang="es-MX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2987824" y="5648960"/>
            <a:ext cx="440432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ight Arrow 8"/>
          <p:cNvSpPr/>
          <p:nvPr/>
        </p:nvSpPr>
        <p:spPr>
          <a:xfrm>
            <a:off x="5067672" y="5648960"/>
            <a:ext cx="440432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015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CuadroTexto"/>
          <p:cNvSpPr txBox="1"/>
          <p:nvPr/>
        </p:nvSpPr>
        <p:spPr>
          <a:xfrm>
            <a:off x="395536" y="1543432"/>
            <a:ext cx="75724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 smtClean="0">
                <a:latin typeface="LM Roman 10" pitchFamily="50" charset="0"/>
              </a:rPr>
              <a:t>La funcionalidad relativa al sistema de visión por computadora será implementada con la biblioteca de </a:t>
            </a:r>
            <a:r>
              <a:rPr lang="es-MX" sz="2400" dirty="0" err="1" smtClean="0">
                <a:latin typeface="LM Roman 10" pitchFamily="50" charset="0"/>
              </a:rPr>
              <a:t>OpenCV</a:t>
            </a:r>
            <a:r>
              <a:rPr lang="es-MX" sz="2400" dirty="0" smtClean="0">
                <a:latin typeface="LM Roman 10" pitchFamily="50" charset="0"/>
              </a:rPr>
              <a:t> 3, que ofrece soporte para </a:t>
            </a:r>
            <a:r>
              <a:rPr lang="es-MX" sz="2400" dirty="0">
                <a:latin typeface="LM Roman 10" pitchFamily="50" charset="0"/>
              </a:rPr>
              <a:t>C</a:t>
            </a:r>
            <a:r>
              <a:rPr lang="es-MX" sz="2400" dirty="0" smtClean="0">
                <a:latin typeface="LM Roman 10" pitchFamily="50" charset="0"/>
              </a:rPr>
              <a:t>++, java y </a:t>
            </a:r>
            <a:r>
              <a:rPr lang="es-MX" sz="2400" dirty="0" err="1" smtClean="0">
                <a:latin typeface="LM Roman 10" pitchFamily="50" charset="0"/>
              </a:rPr>
              <a:t>python</a:t>
            </a:r>
            <a:r>
              <a:rPr lang="es-MX" sz="2400" dirty="0" smtClean="0">
                <a:latin typeface="LM Roman 10" pitchFamily="50" charset="0"/>
              </a:rPr>
              <a:t>.</a:t>
            </a:r>
          </a:p>
          <a:p>
            <a:pPr algn="just"/>
            <a:endParaRPr lang="es-MX" sz="2400" dirty="0" smtClean="0">
              <a:latin typeface="LM Roman 10" pitchFamily="50" charset="0"/>
            </a:endParaRPr>
          </a:p>
          <a:p>
            <a:pPr algn="just"/>
            <a:r>
              <a:rPr lang="es-MX" sz="2400" dirty="0" smtClean="0">
                <a:latin typeface="LM Roman 10" pitchFamily="50" charset="0"/>
              </a:rPr>
              <a:t>Resultado de un análisis de tiempo de ejecución, el resto de la implementación se realizará en C++ (tabla 6.1).</a:t>
            </a:r>
            <a:endParaRPr lang="es-MX" sz="2400" dirty="0">
              <a:latin typeface="LM Roman 10" pitchFamily="50" charset="0"/>
            </a:endParaRPr>
          </a:p>
          <a:p>
            <a:pPr algn="just"/>
            <a:endParaRPr lang="es-MX" sz="2400" dirty="0" smtClean="0">
              <a:latin typeface="LM Roman 10" pitchFamily="50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13</a:t>
            </a:fld>
            <a:endParaRPr lang="es-MX"/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475928" y="422176"/>
            <a:ext cx="756084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just"/>
            <a:r>
              <a:rPr lang="es-MX" dirty="0" smtClean="0">
                <a:effectLst/>
                <a:latin typeface="LM Roman 10" pitchFamily="50" charset="0"/>
              </a:rPr>
              <a:t>6</a:t>
            </a:r>
            <a:r>
              <a:rPr lang="es-MX" dirty="0">
                <a:effectLst/>
                <a:latin typeface="LM Roman 10" pitchFamily="50" charset="0"/>
              </a:rPr>
              <a:t>. Implementación</a:t>
            </a:r>
          </a:p>
        </p:txBody>
      </p:sp>
      <p:sp>
        <p:nvSpPr>
          <p:cNvPr id="16" name="8 CuadroTexto"/>
          <p:cNvSpPr txBox="1"/>
          <p:nvPr/>
        </p:nvSpPr>
        <p:spPr>
          <a:xfrm>
            <a:off x="387086" y="5506591"/>
            <a:ext cx="4169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endParaRPr lang="es-MX" sz="1600" dirty="0" smtClean="0">
              <a:latin typeface="LM Roman 10" pitchFamily="50" charset="0"/>
            </a:endParaRPr>
          </a:p>
          <a:p>
            <a:pPr algn="ctr"/>
            <a:r>
              <a:rPr lang="es-MX" sz="1600" dirty="0" smtClean="0">
                <a:latin typeface="LM Roman 10" pitchFamily="50" charset="0"/>
              </a:rPr>
              <a:t>Tabla </a:t>
            </a:r>
            <a:r>
              <a:rPr lang="es-MX" sz="1600" dirty="0">
                <a:latin typeface="LM Roman 10" pitchFamily="50" charset="0"/>
              </a:rPr>
              <a:t>6.1 Comparativa en el desempeño de un mismo detector de objetos implementado en diferentes lenguajes de </a:t>
            </a:r>
            <a:r>
              <a:rPr lang="es-MX" sz="1600" dirty="0" smtClean="0">
                <a:latin typeface="LM Roman 10" pitchFamily="50" charset="0"/>
              </a:rPr>
              <a:t>programación.</a:t>
            </a:r>
            <a:endParaRPr lang="es-MX" sz="1600" dirty="0">
              <a:latin typeface="LM Roman 10" pitchFamily="50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260265"/>
              </p:ext>
            </p:extLst>
          </p:nvPr>
        </p:nvGraphicFramePr>
        <p:xfrm>
          <a:off x="757160" y="4912009"/>
          <a:ext cx="3447999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0922"/>
                <a:gridCol w="562883"/>
                <a:gridCol w="862097"/>
                <a:gridCol w="862097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1200" kern="150" dirty="0">
                          <a:effectLst/>
                        </a:rPr>
                        <a:t>Lenguaje de programación</a:t>
                      </a:r>
                      <a:endParaRPr lang="es-MX" sz="1200" kern="150" dirty="0">
                        <a:effectLst/>
                        <a:latin typeface="Liberation Serif"/>
                        <a:ea typeface="Noto Sans CJK SC Regular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1200" kern="150">
                          <a:effectLst/>
                        </a:rPr>
                        <a:t>Java</a:t>
                      </a:r>
                      <a:endParaRPr lang="es-MX" sz="1200" kern="150">
                        <a:effectLst/>
                        <a:latin typeface="Liberation Serif"/>
                        <a:ea typeface="Noto Sans CJK SC Regular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1200" kern="150">
                          <a:effectLst/>
                        </a:rPr>
                        <a:t>Python</a:t>
                      </a:r>
                      <a:endParaRPr lang="es-MX" sz="1200" kern="150">
                        <a:effectLst/>
                        <a:latin typeface="Liberation Serif"/>
                        <a:ea typeface="Noto Sans CJK SC Regular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1200" kern="150">
                          <a:effectLst/>
                        </a:rPr>
                        <a:t>C++</a:t>
                      </a:r>
                      <a:endParaRPr lang="es-MX" sz="1200" kern="150">
                        <a:effectLst/>
                        <a:latin typeface="Liberation Serif"/>
                        <a:ea typeface="Noto Sans CJK SC Regular"/>
                        <a:cs typeface="FreeSans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1200" kern="150">
                          <a:effectLst/>
                        </a:rPr>
                        <a:t>Tiempo de respuesta [ms]</a:t>
                      </a:r>
                      <a:endParaRPr lang="es-MX" sz="1200" kern="150">
                        <a:effectLst/>
                        <a:latin typeface="Liberation Serif"/>
                        <a:ea typeface="Noto Sans CJK SC Regular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1200" kern="150">
                          <a:effectLst/>
                        </a:rPr>
                        <a:t>188.8</a:t>
                      </a:r>
                      <a:endParaRPr lang="es-MX" sz="1200" kern="150">
                        <a:effectLst/>
                        <a:latin typeface="Liberation Serif"/>
                        <a:ea typeface="Noto Sans CJK SC Regular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1200" kern="150">
                          <a:effectLst/>
                        </a:rPr>
                        <a:t>195.58</a:t>
                      </a:r>
                      <a:endParaRPr lang="es-MX" sz="1200" kern="150">
                        <a:effectLst/>
                        <a:latin typeface="Liberation Serif"/>
                        <a:ea typeface="Noto Sans CJK SC Regular"/>
                        <a:cs typeface="FreeSan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1200" kern="150" dirty="0">
                          <a:effectLst/>
                        </a:rPr>
                        <a:t>112.48</a:t>
                      </a:r>
                      <a:endParaRPr lang="es-MX" sz="1200" kern="150" dirty="0">
                        <a:effectLst/>
                        <a:latin typeface="Liberation Serif"/>
                        <a:ea typeface="Noto Sans CJK SC Regular"/>
                        <a:cs typeface="FreeSans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88024" y="4653136"/>
            <a:ext cx="3179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LM Roman 10" panose="00000500000000000000" pitchFamily="50" charset="0"/>
              </a:rPr>
              <a:t>Características de la prueba: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LM Roman 10" panose="00000500000000000000" pitchFamily="50" charset="0"/>
              </a:rPr>
              <a:t>Imagen de 500x374 </a:t>
            </a:r>
            <a:r>
              <a:rPr lang="es-MX" dirty="0" err="1" smtClean="0">
                <a:latin typeface="LM Roman 10" panose="00000500000000000000" pitchFamily="50" charset="0"/>
              </a:rPr>
              <a:t>px</a:t>
            </a:r>
            <a:endParaRPr lang="es-MX" dirty="0" smtClean="0">
              <a:latin typeface="LM Roman 10" panose="000005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LM Roman 10" panose="00000500000000000000" pitchFamily="50" charset="0"/>
              </a:rPr>
              <a:t>SO Ubuntu 16.04 64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LM Roman 10" panose="00000500000000000000" pitchFamily="50" charset="0"/>
              </a:rPr>
              <a:t>Intel </a:t>
            </a:r>
            <a:r>
              <a:rPr lang="es-MX" dirty="0" err="1" smtClean="0">
                <a:latin typeface="LM Roman 10" panose="00000500000000000000" pitchFamily="50" charset="0"/>
              </a:rPr>
              <a:t>Core</a:t>
            </a:r>
            <a:r>
              <a:rPr lang="es-MX" dirty="0" smtClean="0">
                <a:latin typeface="LM Roman 10" panose="00000500000000000000" pitchFamily="50" charset="0"/>
              </a:rPr>
              <a:t> i3 2.53 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latin typeface="LM Roman 10" panose="00000500000000000000" pitchFamily="50" charset="0"/>
              </a:rPr>
              <a:t>RAM 4 GB</a:t>
            </a:r>
            <a:endParaRPr lang="es-MX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86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CuadroTexto"/>
          <p:cNvSpPr txBox="1"/>
          <p:nvPr/>
        </p:nvSpPr>
        <p:spPr>
          <a:xfrm>
            <a:off x="395536" y="1543432"/>
            <a:ext cx="75724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 smtClean="0">
                <a:latin typeface="LM Roman 10" pitchFamily="50" charset="0"/>
              </a:rPr>
              <a:t>La presentación del prototipo será como un servidor en una red local mediante la arquitectura de la figura 6.2.</a:t>
            </a:r>
          </a:p>
          <a:p>
            <a:pPr algn="just"/>
            <a:endParaRPr lang="es-MX" sz="2400" dirty="0" smtClean="0">
              <a:latin typeface="LM Roman 10" pitchFamily="50" charset="0"/>
            </a:endParaRPr>
          </a:p>
          <a:p>
            <a:pPr algn="just"/>
            <a:r>
              <a:rPr lang="es-MX" sz="2400" dirty="0" smtClean="0">
                <a:latin typeface="LM Roman 10" pitchFamily="50" charset="0"/>
              </a:rPr>
              <a:t>Los casos de uso del usuario son dos, seleccionar imagen y obtener el diagnóstico (figura 6.3).</a:t>
            </a:r>
            <a:endParaRPr lang="es-MX" sz="2400" dirty="0">
              <a:latin typeface="LM Roman 10" pitchFamily="50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14</a:t>
            </a:fld>
            <a:endParaRPr lang="es-MX"/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475928" y="422176"/>
            <a:ext cx="756084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just"/>
            <a:r>
              <a:rPr lang="es-MX" dirty="0" smtClean="0">
                <a:effectLst/>
                <a:latin typeface="LM Roman 10" pitchFamily="50" charset="0"/>
              </a:rPr>
              <a:t>6</a:t>
            </a:r>
            <a:r>
              <a:rPr lang="es-MX" dirty="0">
                <a:effectLst/>
                <a:latin typeface="LM Roman 10" pitchFamily="50" charset="0"/>
              </a:rPr>
              <a:t>. Implementación</a:t>
            </a:r>
          </a:p>
        </p:txBody>
      </p:sp>
      <p:sp>
        <p:nvSpPr>
          <p:cNvPr id="16" name="8 CuadroTexto"/>
          <p:cNvSpPr txBox="1"/>
          <p:nvPr/>
        </p:nvSpPr>
        <p:spPr>
          <a:xfrm>
            <a:off x="387086" y="5506591"/>
            <a:ext cx="4169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endParaRPr lang="es-MX" sz="1600" dirty="0" smtClean="0">
              <a:latin typeface="LM Roman 10" pitchFamily="50" charset="0"/>
            </a:endParaRPr>
          </a:p>
          <a:p>
            <a:pPr algn="ctr"/>
            <a:r>
              <a:rPr lang="es-MX" sz="1600" dirty="0" smtClean="0">
                <a:latin typeface="LM Roman 10" pitchFamily="50" charset="0"/>
              </a:rPr>
              <a:t>Figura 6.2 Arquitectura del sistema.</a:t>
            </a:r>
            <a:endParaRPr lang="es-MX" sz="1600" dirty="0">
              <a:latin typeface="LM Roman 10" pitchFamily="50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724400" y="5648960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endParaRPr lang="es-MX" sz="1600" dirty="0" smtClean="0">
              <a:latin typeface="LM Roman 10" pitchFamily="50" charset="0"/>
            </a:endParaRPr>
          </a:p>
          <a:p>
            <a:pPr algn="ctr"/>
            <a:r>
              <a:rPr lang="es-MX" sz="1600" dirty="0" smtClean="0">
                <a:latin typeface="LM Roman 10" pitchFamily="50" charset="0"/>
              </a:rPr>
              <a:t>Figura 6.3 Casos de uso.</a:t>
            </a:r>
            <a:endParaRPr lang="es-MX" sz="1600" dirty="0">
              <a:latin typeface="LM Roman 10" pitchFamily="50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55" y="4171632"/>
            <a:ext cx="3476625" cy="156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6" descr="C:\Users\edgar\AppData\Local\Microsoft\Windows\INetCache\Content.Word\casosDeUs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788" y="3717032"/>
            <a:ext cx="2400532" cy="1965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097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CuadroTexto"/>
          <p:cNvSpPr txBox="1"/>
          <p:nvPr/>
        </p:nvSpPr>
        <p:spPr>
          <a:xfrm>
            <a:off x="395536" y="1543432"/>
            <a:ext cx="7572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 smtClean="0">
                <a:latin typeface="LM Roman 10" pitchFamily="50" charset="0"/>
              </a:rPr>
              <a:t>La interfaz web propuesta se muestra en la figura 6.4.</a:t>
            </a:r>
          </a:p>
          <a:p>
            <a:pPr algn="just"/>
            <a:endParaRPr lang="es-MX" sz="2400" dirty="0" smtClean="0">
              <a:latin typeface="LM Roman 10" pitchFamily="50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15</a:t>
            </a:fld>
            <a:endParaRPr lang="es-MX"/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475928" y="422176"/>
            <a:ext cx="756084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just"/>
            <a:r>
              <a:rPr lang="es-MX" dirty="0" smtClean="0">
                <a:effectLst/>
                <a:latin typeface="LM Roman 10" pitchFamily="50" charset="0"/>
              </a:rPr>
              <a:t>6</a:t>
            </a:r>
            <a:r>
              <a:rPr lang="es-MX" dirty="0">
                <a:effectLst/>
                <a:latin typeface="LM Roman 10" pitchFamily="50" charset="0"/>
              </a:rPr>
              <a:t>. Implementación</a:t>
            </a:r>
          </a:p>
        </p:txBody>
      </p:sp>
      <p:sp>
        <p:nvSpPr>
          <p:cNvPr id="16" name="8 CuadroTexto"/>
          <p:cNvSpPr txBox="1"/>
          <p:nvPr/>
        </p:nvSpPr>
        <p:spPr>
          <a:xfrm>
            <a:off x="2171507" y="5805379"/>
            <a:ext cx="4169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endParaRPr lang="es-MX" sz="1600" dirty="0" smtClean="0">
              <a:latin typeface="LM Roman 10" pitchFamily="50" charset="0"/>
            </a:endParaRPr>
          </a:p>
          <a:p>
            <a:pPr algn="ctr"/>
            <a:r>
              <a:rPr lang="es-MX" sz="1600" dirty="0" smtClean="0">
                <a:latin typeface="LM Roman 10" pitchFamily="50" charset="0"/>
              </a:rPr>
              <a:t>Figura 6.4. Interfaz web propuesta.</a:t>
            </a:r>
            <a:endParaRPr lang="es-MX" sz="1600" dirty="0">
              <a:latin typeface="LM Roman 10" pitchFamily="50" charset="0"/>
            </a:endParaRPr>
          </a:p>
        </p:txBody>
      </p:sp>
      <p:pic>
        <p:nvPicPr>
          <p:cNvPr id="14" name="Picture 13" descr="C:\Users\Edgar\Dropbox\ESCOM\5toSemestre\reporte\imagenes\interfazWeb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673" y="2226242"/>
            <a:ext cx="3209349" cy="3588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69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822648" y="1556792"/>
            <a:ext cx="6912768" cy="369331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dirty="0" smtClean="0">
                <a:latin typeface="LM Roman 10" pitchFamily="50" charset="0"/>
              </a:rPr>
              <a:t>[1] </a:t>
            </a:r>
            <a:r>
              <a:rPr lang="es-MX" dirty="0" err="1" smtClean="0">
                <a:latin typeface="LM Roman 10" pitchFamily="50" charset="0"/>
              </a:rPr>
              <a:t>Daren</a:t>
            </a:r>
            <a:r>
              <a:rPr lang="es-MX" dirty="0" smtClean="0">
                <a:latin typeface="LM Roman 10" pitchFamily="50" charset="0"/>
              </a:rPr>
              <a:t> </a:t>
            </a:r>
            <a:r>
              <a:rPr lang="es-MX" dirty="0" err="1">
                <a:latin typeface="LM Roman 10" pitchFamily="50" charset="0"/>
              </a:rPr>
              <a:t>Mueller</a:t>
            </a:r>
            <a:r>
              <a:rPr lang="es-MX" dirty="0">
                <a:latin typeface="LM Roman 10" pitchFamily="50" charset="0"/>
              </a:rPr>
              <a:t>, Iowa </a:t>
            </a:r>
            <a:r>
              <a:rPr lang="es-MX" dirty="0" err="1">
                <a:latin typeface="LM Roman 10" pitchFamily="50" charset="0"/>
              </a:rPr>
              <a:t>State</a:t>
            </a:r>
            <a:r>
              <a:rPr lang="es-MX" dirty="0">
                <a:latin typeface="LM Roman 10" pitchFamily="50" charset="0"/>
              </a:rPr>
              <a:t> </a:t>
            </a:r>
            <a:r>
              <a:rPr lang="es-MX" dirty="0" err="1">
                <a:latin typeface="LM Roman 10" pitchFamily="50" charset="0"/>
              </a:rPr>
              <a:t>University</a:t>
            </a:r>
            <a:r>
              <a:rPr lang="es-MX" dirty="0">
                <a:latin typeface="LM Roman 10" pitchFamily="50" charset="0"/>
              </a:rPr>
              <a:t>, Bugwood.org.</a:t>
            </a:r>
          </a:p>
          <a:p>
            <a:r>
              <a:rPr lang="es-MX" dirty="0" smtClean="0">
                <a:latin typeface="LM Roman 10" pitchFamily="50" charset="0"/>
              </a:rPr>
              <a:t>[2] Comercializadora </a:t>
            </a:r>
            <a:r>
              <a:rPr lang="es-MX" dirty="0" err="1">
                <a:latin typeface="LM Roman 10" pitchFamily="50" charset="0"/>
              </a:rPr>
              <a:t>Hydro</a:t>
            </a:r>
            <a:r>
              <a:rPr lang="es-MX" dirty="0">
                <a:latin typeface="LM Roman 10" pitchFamily="50" charset="0"/>
              </a:rPr>
              <a:t> </a:t>
            </a:r>
            <a:r>
              <a:rPr lang="es-MX" dirty="0" err="1">
                <a:latin typeface="LM Roman 10" pitchFamily="50" charset="0"/>
              </a:rPr>
              <a:t>Environment</a:t>
            </a:r>
            <a:r>
              <a:rPr lang="es-MX" dirty="0">
                <a:latin typeface="LM Roman 10" pitchFamily="50" charset="0"/>
              </a:rPr>
              <a:t> S.A. DE C.V. Deficiencia de los nutrientes en las plantas. [En línea] Disponible en: http://hydroenv.com.mx/</a:t>
            </a:r>
            <a:endParaRPr lang="es-MX" i="1" dirty="0" smtClean="0">
              <a:latin typeface="LM Roman 10" pitchFamily="50" charset="0"/>
            </a:endParaRPr>
          </a:p>
          <a:p>
            <a:r>
              <a:rPr lang="es-MX" dirty="0" smtClean="0">
                <a:latin typeface="LM Roman 10" pitchFamily="50" charset="0"/>
              </a:rPr>
              <a:t>[3] </a:t>
            </a:r>
            <a:r>
              <a:rPr lang="en-US" dirty="0" err="1" smtClean="0">
                <a:latin typeface="LM Roman 10" pitchFamily="50" charset="0"/>
              </a:rPr>
              <a:t>Rosenbrock</a:t>
            </a:r>
            <a:r>
              <a:rPr lang="en-US" dirty="0" smtClean="0">
                <a:latin typeface="LM Roman 10" pitchFamily="50" charset="0"/>
              </a:rPr>
              <a:t> </a:t>
            </a:r>
            <a:r>
              <a:rPr lang="en-US" dirty="0">
                <a:latin typeface="LM Roman 10" pitchFamily="50" charset="0"/>
              </a:rPr>
              <a:t>A. Histogram of Oriented Gradients and Object </a:t>
            </a:r>
            <a:r>
              <a:rPr lang="en-US" dirty="0" smtClean="0">
                <a:latin typeface="LM Roman 10" pitchFamily="50" charset="0"/>
              </a:rPr>
              <a:t>Detection</a:t>
            </a:r>
            <a:r>
              <a:rPr lang="en-US" dirty="0">
                <a:latin typeface="LM Roman 10" pitchFamily="50" charset="0"/>
              </a:rPr>
              <a:t>. </a:t>
            </a:r>
            <a:r>
              <a:rPr lang="en-US" dirty="0" err="1">
                <a:latin typeface="LM Roman 10" pitchFamily="50" charset="0"/>
              </a:rPr>
              <a:t>Pyimagesearch</a:t>
            </a:r>
            <a:r>
              <a:rPr lang="en-US" dirty="0">
                <a:latin typeface="LM Roman 10" pitchFamily="50" charset="0"/>
              </a:rPr>
              <a:t>. [En </a:t>
            </a:r>
            <a:r>
              <a:rPr lang="en-US" dirty="0" err="1">
                <a:latin typeface="LM Roman 10" pitchFamily="50" charset="0"/>
              </a:rPr>
              <a:t>línea</a:t>
            </a:r>
            <a:r>
              <a:rPr lang="en-US" dirty="0">
                <a:latin typeface="LM Roman 10" pitchFamily="50" charset="0"/>
              </a:rPr>
              <a:t>] </a:t>
            </a:r>
            <a:r>
              <a:rPr lang="en-US" dirty="0" err="1">
                <a:latin typeface="LM Roman 10" pitchFamily="50" charset="0"/>
              </a:rPr>
              <a:t>Disponible</a:t>
            </a:r>
            <a:r>
              <a:rPr lang="en-US" dirty="0">
                <a:latin typeface="LM Roman 10" pitchFamily="50" charset="0"/>
              </a:rPr>
              <a:t> en http://www.pyimagesearch.com</a:t>
            </a:r>
            <a:r>
              <a:rPr lang="en-US" dirty="0" smtClean="0">
                <a:latin typeface="LM Roman 10" pitchFamily="50" charset="0"/>
              </a:rPr>
              <a:t>/</a:t>
            </a:r>
          </a:p>
          <a:p>
            <a:r>
              <a:rPr lang="en-US" dirty="0">
                <a:latin typeface="LM Roman 10" pitchFamily="50" charset="0"/>
              </a:rPr>
              <a:t>[4] </a:t>
            </a:r>
            <a:r>
              <a:rPr lang="en-US" dirty="0" err="1" smtClean="0">
                <a:latin typeface="LM Roman 10" pitchFamily="50" charset="0"/>
              </a:rPr>
              <a:t>Cruza</a:t>
            </a:r>
            <a:r>
              <a:rPr lang="en-US" dirty="0" smtClean="0">
                <a:latin typeface="LM Roman 10" pitchFamily="50" charset="0"/>
              </a:rPr>
              <a:t>, J., </a:t>
            </a:r>
            <a:r>
              <a:rPr lang="en-US" dirty="0" err="1" smtClean="0">
                <a:latin typeface="LM Roman 10" pitchFamily="50" charset="0"/>
              </a:rPr>
              <a:t>Elcio</a:t>
            </a:r>
            <a:r>
              <a:rPr lang="en-US" dirty="0" smtClean="0">
                <a:latin typeface="LM Roman 10" pitchFamily="50" charset="0"/>
              </a:rPr>
              <a:t>, </a:t>
            </a:r>
            <a:r>
              <a:rPr lang="en-US" dirty="0">
                <a:latin typeface="LM Roman 10" pitchFamily="50" charset="0"/>
              </a:rPr>
              <a:t>H</a:t>
            </a:r>
            <a:r>
              <a:rPr lang="en-US" dirty="0" smtClean="0">
                <a:latin typeface="LM Roman 10" pitchFamily="50" charset="0"/>
              </a:rPr>
              <a:t>., </a:t>
            </a:r>
            <a:r>
              <a:rPr lang="en-US" dirty="0" err="1" smtClean="0">
                <a:latin typeface="LM Roman 10" pitchFamily="50" charset="0"/>
              </a:rPr>
              <a:t>Shiguemorib</a:t>
            </a:r>
            <a:r>
              <a:rPr lang="en-US" dirty="0" smtClean="0">
                <a:latin typeface="LM Roman 10" pitchFamily="50" charset="0"/>
              </a:rPr>
              <a:t> y </a:t>
            </a:r>
            <a:r>
              <a:rPr lang="en-US" dirty="0">
                <a:latin typeface="LM Roman 10" pitchFamily="50" charset="0"/>
              </a:rPr>
              <a:t>Lamartine N. </a:t>
            </a:r>
            <a:r>
              <a:rPr lang="en-US" dirty="0" smtClean="0">
                <a:latin typeface="LM Roman 10" pitchFamily="50" charset="0"/>
              </a:rPr>
              <a:t>F. </a:t>
            </a:r>
            <a:r>
              <a:rPr lang="en-US" dirty="0" err="1" smtClean="0">
                <a:latin typeface="LM Roman 10" pitchFamily="50" charset="0"/>
              </a:rPr>
              <a:t>Guimaraes</a:t>
            </a:r>
            <a:r>
              <a:rPr lang="en-US" dirty="0" smtClean="0">
                <a:latin typeface="LM Roman 10" pitchFamily="50" charset="0"/>
              </a:rPr>
              <a:t>. A </a:t>
            </a:r>
            <a:r>
              <a:rPr lang="en-US" dirty="0">
                <a:latin typeface="LM Roman 10" pitchFamily="50" charset="0"/>
              </a:rPr>
              <a:t>comparison of </a:t>
            </a:r>
            <a:r>
              <a:rPr lang="en-US" dirty="0" err="1">
                <a:latin typeface="LM Roman 10" pitchFamily="50" charset="0"/>
              </a:rPr>
              <a:t>Haar</a:t>
            </a:r>
            <a:r>
              <a:rPr lang="en-US" dirty="0">
                <a:latin typeface="LM Roman 10" pitchFamily="50" charset="0"/>
              </a:rPr>
              <a:t>-like, LBP and HOG approaches to concrete and </a:t>
            </a:r>
            <a:r>
              <a:rPr lang="en-US" dirty="0" smtClean="0">
                <a:latin typeface="LM Roman 10" pitchFamily="50" charset="0"/>
              </a:rPr>
              <a:t>asphalt runway </a:t>
            </a:r>
            <a:r>
              <a:rPr lang="en-US" dirty="0">
                <a:latin typeface="LM Roman 10" pitchFamily="50" charset="0"/>
              </a:rPr>
              <a:t>detection in high resolution </a:t>
            </a:r>
            <a:r>
              <a:rPr lang="en-US" dirty="0" smtClean="0">
                <a:latin typeface="LM Roman 10" pitchFamily="50" charset="0"/>
              </a:rPr>
              <a:t>imagery. 2015.</a:t>
            </a:r>
          </a:p>
          <a:p>
            <a:r>
              <a:rPr lang="en-US" dirty="0">
                <a:latin typeface="LM Roman 10" pitchFamily="50" charset="0"/>
              </a:rPr>
              <a:t>[5] </a:t>
            </a:r>
            <a:r>
              <a:rPr lang="en-US" dirty="0" err="1">
                <a:latin typeface="LM Roman 10" pitchFamily="50" charset="0"/>
              </a:rPr>
              <a:t>Mallick</a:t>
            </a:r>
            <a:r>
              <a:rPr lang="en-US" dirty="0">
                <a:latin typeface="LM Roman 10" pitchFamily="50" charset="0"/>
              </a:rPr>
              <a:t>, S. Histogram of Oriented </a:t>
            </a:r>
            <a:r>
              <a:rPr lang="en-US" dirty="0" smtClean="0">
                <a:latin typeface="LM Roman 10" pitchFamily="50" charset="0"/>
              </a:rPr>
              <a:t>Gradients. [</a:t>
            </a:r>
            <a:r>
              <a:rPr lang="es-MX" dirty="0">
                <a:latin typeface="LM Roman 10" pitchFamily="50" charset="0"/>
              </a:rPr>
              <a:t>En línea] Disponible en: https://</a:t>
            </a:r>
            <a:r>
              <a:rPr lang="es-MX" dirty="0" smtClean="0">
                <a:latin typeface="LM Roman 10" pitchFamily="50" charset="0"/>
              </a:rPr>
              <a:t>www.learnopencv.com/</a:t>
            </a: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323528" y="269776"/>
            <a:ext cx="756084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just"/>
            <a:r>
              <a:rPr lang="es-MX" dirty="0">
                <a:effectLst/>
                <a:latin typeface="LM Roman 10" pitchFamily="50" charset="0"/>
              </a:rPr>
              <a:t>7</a:t>
            </a:r>
            <a:r>
              <a:rPr lang="es-MX" dirty="0" smtClean="0">
                <a:effectLst/>
                <a:latin typeface="LM Roman 10" pitchFamily="50" charset="0"/>
              </a:rPr>
              <a:t>. Referencias</a:t>
            </a:r>
            <a:endParaRPr lang="es-MX" dirty="0">
              <a:effectLst/>
              <a:latin typeface="LM Roman 10" pitchFamily="50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23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17</a:t>
            </a:fld>
            <a:endParaRPr lang="es-MX"/>
          </a:p>
        </p:txBody>
      </p:sp>
      <p:sp>
        <p:nvSpPr>
          <p:cNvPr id="3" name="1 Título"/>
          <p:cNvSpPr txBox="1">
            <a:spLocks/>
          </p:cNvSpPr>
          <p:nvPr/>
        </p:nvSpPr>
        <p:spPr>
          <a:xfrm>
            <a:off x="467544" y="2276872"/>
            <a:ext cx="7488832" cy="2304256"/>
          </a:xfrm>
          <a:prstGeom prst="rect">
            <a:avLst/>
          </a:prstGeom>
        </p:spPr>
        <p:txBody>
          <a:bodyPr rIns="91440" anchor="b">
            <a:normAutofit fontScale="92500" lnSpcReduction="1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s-MX" sz="16600" dirty="0" smtClean="0">
                <a:effectLst/>
                <a:latin typeface="LM Roman 10" pitchFamily="50" charset="0"/>
              </a:rPr>
              <a:t>Gracias</a:t>
            </a:r>
            <a:r>
              <a:rPr lang="es-MX" dirty="0" smtClean="0">
                <a:effectLst/>
                <a:latin typeface="LM Roman 10" pitchFamily="50" charset="0"/>
              </a:rPr>
              <a:t> </a:t>
            </a:r>
            <a:endParaRPr lang="es-MX" dirty="0">
              <a:effectLst/>
              <a:latin typeface="LM Roman 1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42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CuadroTexto"/>
          <p:cNvSpPr txBox="1"/>
          <p:nvPr/>
        </p:nvSpPr>
        <p:spPr>
          <a:xfrm>
            <a:off x="395536" y="1772816"/>
            <a:ext cx="75724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LM Roman 10" pitchFamily="50" charset="0"/>
              </a:rPr>
              <a:t>La hidroponía permite </a:t>
            </a:r>
            <a:r>
              <a:rPr lang="es-MX" sz="2400" dirty="0">
                <a:latin typeface="LM Roman 10" pitchFamily="50" charset="0"/>
              </a:rPr>
              <a:t>cultivar especies para el consumo humano en regiones donde no existen tierras de </a:t>
            </a:r>
            <a:r>
              <a:rPr lang="es-MX" sz="2400" dirty="0" smtClean="0">
                <a:latin typeface="LM Roman 10" pitchFamily="50" charset="0"/>
              </a:rPr>
              <a:t>cultivo.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LM Roman 10" pitchFamily="50" charset="0"/>
              </a:rPr>
              <a:t>Los nutrientes se proporcionan disueltos en agua.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LM Roman 10" pitchFamily="50" charset="0"/>
              </a:rPr>
              <a:t>Si existe una deficiencia de algún nutriente en la solución, se genera una anormalidad dentro de la estructura fisiológica de la </a:t>
            </a:r>
            <a:r>
              <a:rPr lang="es-MX" sz="2400" dirty="0" smtClean="0">
                <a:latin typeface="LM Roman 10" pitchFamily="50" charset="0"/>
              </a:rPr>
              <a:t>planta.</a:t>
            </a:r>
            <a:endParaRPr lang="es-ES" sz="2400" dirty="0">
              <a:latin typeface="LM Roman 10" pitchFamily="50" charset="0"/>
            </a:endParaRPr>
          </a:p>
        </p:txBody>
      </p:sp>
      <p:sp>
        <p:nvSpPr>
          <p:cNvPr id="13" name="1 Título"/>
          <p:cNvSpPr txBox="1">
            <a:spLocks/>
          </p:cNvSpPr>
          <p:nvPr/>
        </p:nvSpPr>
        <p:spPr>
          <a:xfrm>
            <a:off x="323528" y="269776"/>
            <a:ext cx="7560840" cy="1143000"/>
          </a:xfrm>
          <a:prstGeom prst="rect">
            <a:avLst/>
          </a:prstGeom>
        </p:spPr>
        <p:txBody>
          <a:bodyPr rIns="91440" anchor="b">
            <a:normAutofit fontScale="925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just"/>
            <a:r>
              <a:rPr lang="es-MX" dirty="0" smtClean="0">
                <a:effectLst/>
                <a:latin typeface="LM Roman 10" pitchFamily="50" charset="0"/>
              </a:rPr>
              <a:t>1. Identificación del problema</a:t>
            </a:r>
            <a:endParaRPr lang="es-MX" dirty="0">
              <a:effectLst/>
              <a:latin typeface="LM Roman 10" pitchFamily="50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2</a:t>
            </a:fld>
            <a:endParaRPr lang="es-MX"/>
          </a:p>
        </p:txBody>
      </p:sp>
      <p:pic>
        <p:nvPicPr>
          <p:cNvPr id="1026" name="Picture 2" descr="https://bugwoodcloud.org/images/768x512/15681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882520"/>
            <a:ext cx="2232248" cy="148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6334780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 smtClean="0">
                <a:latin typeface="LM Roman 10" panose="00000500000000000000" pitchFamily="50" charset="0"/>
              </a:rPr>
              <a:t>Figura 1.1 Daño causado por deficiencia de calcio.</a:t>
            </a:r>
            <a:endParaRPr lang="es-MX" sz="1400" dirty="0">
              <a:latin typeface="LM Roman 10" panose="00000500000000000000" pitchFamily="50" charset="0"/>
            </a:endParaRPr>
          </a:p>
        </p:txBody>
      </p:sp>
      <p:pic>
        <p:nvPicPr>
          <p:cNvPr id="1028" name="Picture 4" descr="Resultado de imagen para tomato potassium deficienc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882520"/>
            <a:ext cx="2675215" cy="145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33443" y="6319077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smtClean="0">
                <a:latin typeface="LM Roman 10" panose="00000500000000000000" pitchFamily="50" charset="0"/>
              </a:rPr>
              <a:t>Figura 1.2 </a:t>
            </a:r>
            <a:r>
              <a:rPr lang="es-MX" sz="1400" dirty="0" smtClean="0">
                <a:latin typeface="LM Roman 10" panose="00000500000000000000" pitchFamily="50" charset="0"/>
              </a:rPr>
              <a:t>Daño causado por deficiencia de potasio.</a:t>
            </a:r>
            <a:endParaRPr lang="es-MX" sz="1400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6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CuadroTexto"/>
          <p:cNvSpPr txBox="1"/>
          <p:nvPr/>
        </p:nvSpPr>
        <p:spPr>
          <a:xfrm>
            <a:off x="395536" y="1556792"/>
            <a:ext cx="53285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 smtClean="0">
                <a:latin typeface="LM Roman 10" pitchFamily="50" charset="0"/>
              </a:rPr>
              <a:t>Objetivo general</a:t>
            </a:r>
          </a:p>
          <a:p>
            <a:pPr algn="just"/>
            <a:endParaRPr lang="es-MX" sz="2400" dirty="0" smtClean="0">
              <a:latin typeface="LM Roman 10" pitchFamily="50" charset="0"/>
            </a:endParaRPr>
          </a:p>
          <a:p>
            <a:pPr indent="457200" algn="just"/>
            <a:r>
              <a:rPr lang="es-MX" sz="2400" dirty="0">
                <a:latin typeface="LM Roman 10" pitchFamily="50" charset="0"/>
              </a:rPr>
              <a:t>Diseñar y desarrollar el prototipo de una aplicación de visión por computadora que analiza imágenes de hojas </a:t>
            </a:r>
            <a:r>
              <a:rPr lang="es-MX" sz="2400" dirty="0" smtClean="0">
                <a:latin typeface="LM Roman 10" pitchFamily="50" charset="0"/>
              </a:rPr>
              <a:t>de tomate con </a:t>
            </a:r>
            <a:r>
              <a:rPr lang="es-MX" sz="2400" dirty="0">
                <a:latin typeface="LM Roman 10" pitchFamily="50" charset="0"/>
              </a:rPr>
              <a:t>una anormalidad visible y realiza un diagnóstico de una posible deficiencia de </a:t>
            </a:r>
            <a:r>
              <a:rPr lang="es-MX" sz="2400" dirty="0" smtClean="0">
                <a:latin typeface="LM Roman 10" pitchFamily="50" charset="0"/>
              </a:rPr>
              <a:t>nutrientes, en un subconjunto definido de nutrientes.</a:t>
            </a:r>
            <a:endParaRPr lang="es-ES" dirty="0">
              <a:latin typeface="LM Roman 10" pitchFamily="50" charset="0"/>
            </a:endParaRPr>
          </a:p>
        </p:txBody>
      </p:sp>
      <p:sp>
        <p:nvSpPr>
          <p:cNvPr id="13" name="1 Título"/>
          <p:cNvSpPr txBox="1">
            <a:spLocks/>
          </p:cNvSpPr>
          <p:nvPr/>
        </p:nvSpPr>
        <p:spPr>
          <a:xfrm>
            <a:off x="323528" y="269776"/>
            <a:ext cx="756084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just"/>
            <a:r>
              <a:rPr lang="es-MX" dirty="0">
                <a:effectLst/>
                <a:latin typeface="LM Roman 10" pitchFamily="50" charset="0"/>
              </a:rPr>
              <a:t>2</a:t>
            </a:r>
            <a:r>
              <a:rPr lang="es-MX" dirty="0" smtClean="0">
                <a:effectLst/>
                <a:latin typeface="LM Roman 10" pitchFamily="50" charset="0"/>
              </a:rPr>
              <a:t>. Objetivos</a:t>
            </a:r>
            <a:endParaRPr lang="es-MX" dirty="0">
              <a:effectLst/>
              <a:latin typeface="LM Roman 10" pitchFamily="50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3</a:t>
            </a:fld>
            <a:endParaRPr lang="es-MX"/>
          </a:p>
        </p:txBody>
      </p:sp>
      <p:pic>
        <p:nvPicPr>
          <p:cNvPr id="5" name="Imagen 29" descr="Resultado de imagen para tomato potassium deficiency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61" y="5013176"/>
            <a:ext cx="1872208" cy="129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30" descr="10489-nitrogen deficiency - tomato-main image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704" y="5013176"/>
            <a:ext cx="1728192" cy="129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31" descr="5762-sulfur deficiency - tomato-main image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855" y="4941168"/>
            <a:ext cx="2016224" cy="129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32" descr="10462-magnesium deficiency - tomato-main image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259" y="2386397"/>
            <a:ext cx="2099820" cy="1387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4 CuadroTexto"/>
          <p:cNvSpPr txBox="1"/>
          <p:nvPr/>
        </p:nvSpPr>
        <p:spPr>
          <a:xfrm>
            <a:off x="-60172" y="6021288"/>
            <a:ext cx="3047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/>
            <a:endParaRPr lang="es-MX" sz="1600" dirty="0" smtClean="0">
              <a:latin typeface="LM Roman 10" pitchFamily="50" charset="0"/>
            </a:endParaRPr>
          </a:p>
          <a:p>
            <a:pPr algn="ctr"/>
            <a:r>
              <a:rPr lang="es-MX" sz="1600" dirty="0" smtClean="0">
                <a:latin typeface="LM Roman 10" pitchFamily="50" charset="0"/>
              </a:rPr>
              <a:t>Figura 2.2. Deficiencia de potasio</a:t>
            </a:r>
            <a:endParaRPr lang="es-MX" sz="1600" dirty="0">
              <a:latin typeface="LM Roman 10" pitchFamily="50" charset="0"/>
            </a:endParaRPr>
          </a:p>
        </p:txBody>
      </p:sp>
      <p:sp>
        <p:nvSpPr>
          <p:cNvPr id="10" name="4 CuadroTexto"/>
          <p:cNvSpPr txBox="1"/>
          <p:nvPr/>
        </p:nvSpPr>
        <p:spPr>
          <a:xfrm>
            <a:off x="2627784" y="6021288"/>
            <a:ext cx="3047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/>
            <a:endParaRPr lang="es-MX" sz="1600" dirty="0" smtClean="0">
              <a:latin typeface="LM Roman 10" pitchFamily="50" charset="0"/>
            </a:endParaRPr>
          </a:p>
          <a:p>
            <a:pPr algn="ctr"/>
            <a:r>
              <a:rPr lang="es-MX" sz="1600" dirty="0" smtClean="0">
                <a:latin typeface="LM Roman 10" pitchFamily="50" charset="0"/>
              </a:rPr>
              <a:t>Figura 2.3. Deficiencia de nitrógeno</a:t>
            </a:r>
            <a:endParaRPr lang="es-MX" sz="1600" dirty="0">
              <a:latin typeface="LM Roman 10" pitchFamily="50" charset="0"/>
            </a:endParaRPr>
          </a:p>
        </p:txBody>
      </p:sp>
      <p:sp>
        <p:nvSpPr>
          <p:cNvPr id="12" name="4 CuadroTexto"/>
          <p:cNvSpPr txBox="1"/>
          <p:nvPr/>
        </p:nvSpPr>
        <p:spPr>
          <a:xfrm>
            <a:off x="5543969" y="6040497"/>
            <a:ext cx="3047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/>
            <a:endParaRPr lang="es-MX" sz="1600" dirty="0" smtClean="0">
              <a:latin typeface="LM Roman 10" pitchFamily="50" charset="0"/>
            </a:endParaRPr>
          </a:p>
          <a:p>
            <a:pPr algn="ctr"/>
            <a:r>
              <a:rPr lang="es-MX" sz="1600" dirty="0" smtClean="0">
                <a:latin typeface="LM Roman 10" pitchFamily="50" charset="0"/>
              </a:rPr>
              <a:t>Figura 2.4. Deficiencia de azufre</a:t>
            </a:r>
            <a:endParaRPr lang="es-MX" sz="1600" dirty="0">
              <a:latin typeface="LM Roman 10" pitchFamily="50" charset="0"/>
            </a:endParaRPr>
          </a:p>
        </p:txBody>
      </p:sp>
      <p:sp>
        <p:nvSpPr>
          <p:cNvPr id="14" name="4 CuadroTexto"/>
          <p:cNvSpPr txBox="1"/>
          <p:nvPr/>
        </p:nvSpPr>
        <p:spPr>
          <a:xfrm>
            <a:off x="5502171" y="3502647"/>
            <a:ext cx="3047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/>
            <a:endParaRPr lang="es-MX" sz="1600" dirty="0" smtClean="0">
              <a:latin typeface="LM Roman 10" pitchFamily="50" charset="0"/>
            </a:endParaRPr>
          </a:p>
          <a:p>
            <a:pPr algn="ctr"/>
            <a:r>
              <a:rPr lang="es-MX" sz="1600" dirty="0" smtClean="0">
                <a:latin typeface="LM Roman 10" pitchFamily="50" charset="0"/>
              </a:rPr>
              <a:t>Figura </a:t>
            </a:r>
            <a:r>
              <a:rPr lang="es-MX" sz="1600" dirty="0">
                <a:latin typeface="LM Roman 10" pitchFamily="50" charset="0"/>
              </a:rPr>
              <a:t>2</a:t>
            </a:r>
            <a:r>
              <a:rPr lang="es-MX" sz="1600" dirty="0" smtClean="0">
                <a:latin typeface="LM Roman 10" pitchFamily="50" charset="0"/>
              </a:rPr>
              <a:t>.1. Deficiencia de magnesio</a:t>
            </a:r>
            <a:endParaRPr lang="es-MX" sz="1600" dirty="0">
              <a:latin typeface="LM Roman 1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26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CuadroTexto"/>
          <p:cNvSpPr txBox="1"/>
          <p:nvPr/>
        </p:nvSpPr>
        <p:spPr>
          <a:xfrm>
            <a:off x="395536" y="1543432"/>
            <a:ext cx="75724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 smtClean="0">
                <a:latin typeface="LM Roman 10" pitchFamily="50" charset="0"/>
              </a:rPr>
              <a:t>Objetivos particulares</a:t>
            </a:r>
          </a:p>
          <a:p>
            <a:pPr algn="just"/>
            <a:endParaRPr lang="es-MX" sz="2400" dirty="0" smtClean="0">
              <a:latin typeface="LM Roman 10" pitchFamily="50" charset="0"/>
            </a:endParaRPr>
          </a:p>
          <a:p>
            <a:pPr indent="457200" algn="just"/>
            <a:endParaRPr lang="es-MX" sz="2400" dirty="0" smtClean="0">
              <a:latin typeface="LM Roman 10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LM Roman 10" pitchFamily="50" charset="0"/>
              </a:rPr>
              <a:t>Definir </a:t>
            </a:r>
            <a:r>
              <a:rPr lang="es-MX" sz="2400" dirty="0">
                <a:latin typeface="LM Roman 10" pitchFamily="50" charset="0"/>
              </a:rPr>
              <a:t>y diseñar el proceso de segmentación de una hoja, sin considerar restricciones en el fondo de la imagen</a:t>
            </a:r>
            <a:r>
              <a:rPr lang="es-MX" sz="2400" dirty="0" smtClean="0">
                <a:latin typeface="LM Roman 10" pitchFamily="50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LM Roman 10" pitchFamily="50" charset="0"/>
              </a:rPr>
              <a:t>Definir </a:t>
            </a:r>
            <a:r>
              <a:rPr lang="es-MX" sz="2400" dirty="0">
                <a:latin typeface="LM Roman 10" pitchFamily="50" charset="0"/>
              </a:rPr>
              <a:t>los descriptores adecuados para la clasificación de las hojas y diseñar el método de extracción de los mismos.</a:t>
            </a:r>
            <a:endParaRPr lang="es-MX" sz="2400" dirty="0" smtClean="0">
              <a:latin typeface="LM Roman 10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LM Roman 10" pitchFamily="50" charset="0"/>
              </a:rPr>
              <a:t>Análisis </a:t>
            </a:r>
            <a:r>
              <a:rPr lang="es-MX" sz="2400" dirty="0">
                <a:latin typeface="LM Roman 10" pitchFamily="50" charset="0"/>
              </a:rPr>
              <a:t>y selección del lenguaje y entorno de desarrollo de la aplicación para el usuario</a:t>
            </a:r>
            <a:r>
              <a:rPr lang="es-MX" sz="2400" dirty="0" smtClean="0">
                <a:latin typeface="LM Roman 10" pitchFamily="50" charset="0"/>
              </a:rPr>
              <a:t>.</a:t>
            </a:r>
          </a:p>
        </p:txBody>
      </p:sp>
      <p:sp>
        <p:nvSpPr>
          <p:cNvPr id="13" name="1 Título"/>
          <p:cNvSpPr txBox="1">
            <a:spLocks/>
          </p:cNvSpPr>
          <p:nvPr/>
        </p:nvSpPr>
        <p:spPr>
          <a:xfrm>
            <a:off x="323528" y="269776"/>
            <a:ext cx="756084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just"/>
            <a:r>
              <a:rPr lang="es-MX" dirty="0">
                <a:effectLst/>
                <a:latin typeface="LM Roman 10" pitchFamily="50" charset="0"/>
              </a:rPr>
              <a:t>2</a:t>
            </a:r>
            <a:r>
              <a:rPr lang="es-MX" dirty="0" smtClean="0">
                <a:effectLst/>
                <a:latin typeface="LM Roman 10" pitchFamily="50" charset="0"/>
              </a:rPr>
              <a:t>. Objetivos</a:t>
            </a:r>
            <a:endParaRPr lang="es-MX" dirty="0">
              <a:effectLst/>
              <a:latin typeface="LM Roman 10" pitchFamily="50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4</a:t>
            </a:fld>
            <a:endParaRPr lang="es-MX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124744"/>
            <a:ext cx="2268252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Título"/>
          <p:cNvSpPr txBox="1">
            <a:spLocks/>
          </p:cNvSpPr>
          <p:nvPr/>
        </p:nvSpPr>
        <p:spPr>
          <a:xfrm>
            <a:off x="323528" y="269776"/>
            <a:ext cx="756084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just"/>
            <a:r>
              <a:rPr lang="es-MX" dirty="0">
                <a:effectLst/>
                <a:latin typeface="LM Roman 10" pitchFamily="50" charset="0"/>
              </a:rPr>
              <a:t>3</a:t>
            </a:r>
            <a:r>
              <a:rPr lang="es-MX" dirty="0" smtClean="0">
                <a:effectLst/>
                <a:latin typeface="LM Roman 10" pitchFamily="50" charset="0"/>
              </a:rPr>
              <a:t>. Resumen</a:t>
            </a:r>
            <a:endParaRPr lang="es-MX" dirty="0">
              <a:effectLst/>
              <a:latin typeface="LM Roman 10" pitchFamily="50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5</a:t>
            </a:fld>
            <a:endParaRPr lang="es-MX"/>
          </a:p>
        </p:txBody>
      </p:sp>
      <p:pic>
        <p:nvPicPr>
          <p:cNvPr id="76" name="Imagen 8" descr="C:\Users\edgar\AppData\Local\Microsoft\Windows\INetCache\Content.Word\SistemaCajaBlanca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7272808" cy="2448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86127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6</a:t>
            </a:fld>
            <a:endParaRPr lang="es-MX"/>
          </a:p>
        </p:txBody>
      </p:sp>
      <p:sp>
        <p:nvSpPr>
          <p:cNvPr id="6" name="4 CuadroTexto"/>
          <p:cNvSpPr txBox="1"/>
          <p:nvPr/>
        </p:nvSpPr>
        <p:spPr>
          <a:xfrm>
            <a:off x="2670350" y="6045200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/>
            <a:endParaRPr lang="es-MX" sz="1600" dirty="0" smtClean="0">
              <a:latin typeface="LM Roman 10" pitchFamily="50" charset="0"/>
            </a:endParaRPr>
          </a:p>
          <a:p>
            <a:pPr algn="ctr"/>
            <a:r>
              <a:rPr lang="es-MX" sz="1600" dirty="0" smtClean="0">
                <a:latin typeface="LM Roman 10" pitchFamily="50" charset="0"/>
              </a:rPr>
              <a:t>Figura 3.1. Diseño preliminar</a:t>
            </a:r>
            <a:endParaRPr lang="es-MX" sz="1600" dirty="0">
              <a:latin typeface="LM Roman 1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548680"/>
            <a:ext cx="4693645" cy="527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6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CuadroTexto"/>
          <p:cNvSpPr txBox="1"/>
          <p:nvPr/>
        </p:nvSpPr>
        <p:spPr>
          <a:xfrm>
            <a:off x="395536" y="1543432"/>
            <a:ext cx="75724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 smtClean="0">
                <a:latin typeface="LM Roman 10" pitchFamily="50" charset="0"/>
              </a:rPr>
              <a:t>La imagen de entrada tiene las siguientes restricciones.</a:t>
            </a:r>
          </a:p>
          <a:p>
            <a:pPr algn="just"/>
            <a:endParaRPr lang="es-MX" sz="2400" dirty="0" smtClean="0">
              <a:latin typeface="LM Roman 10" pitchFamily="50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LM Roman 10" pitchFamily="50" charset="0"/>
              </a:rPr>
              <a:t>Contener hojas de planta de tomate (figura 4.1).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LM Roman 10" pitchFamily="50" charset="0"/>
              </a:rPr>
              <a:t>Capturar preferentemente solo una hoja con síntomas de la deficiencia (figura 4.2).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850199" y="5796553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/>
            <a:endParaRPr lang="es-MX" sz="1600" dirty="0" smtClean="0">
              <a:latin typeface="LM Roman 10" pitchFamily="50" charset="0"/>
            </a:endParaRPr>
          </a:p>
          <a:p>
            <a:pPr algn="ctr"/>
            <a:r>
              <a:rPr lang="es-MX" sz="1600" dirty="0" smtClean="0">
                <a:latin typeface="LM Roman 10" pitchFamily="50" charset="0"/>
              </a:rPr>
              <a:t>Figura 4.1. Forma de hoja de una planta de tomate.</a:t>
            </a:r>
            <a:endParaRPr lang="es-MX" sz="1600" dirty="0">
              <a:latin typeface="LM Roman 10" pitchFamily="50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860033" y="5992629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endParaRPr lang="es-MX" sz="1600" dirty="0" smtClean="0">
              <a:latin typeface="LM Roman 10" pitchFamily="50" charset="0"/>
            </a:endParaRPr>
          </a:p>
          <a:p>
            <a:pPr algn="just"/>
            <a:r>
              <a:rPr lang="es-MX" sz="1600" dirty="0" smtClean="0">
                <a:latin typeface="LM Roman 10" pitchFamily="50" charset="0"/>
              </a:rPr>
              <a:t>Figura 4.2. </a:t>
            </a:r>
            <a:r>
              <a:rPr lang="es-MX" sz="1600" dirty="0">
                <a:latin typeface="LM Roman 10" pitchFamily="50" charset="0"/>
              </a:rPr>
              <a:t>Ejemplo de </a:t>
            </a:r>
            <a:r>
              <a:rPr lang="es-MX" sz="1600" dirty="0" smtClean="0">
                <a:latin typeface="LM Roman 10" pitchFamily="50" charset="0"/>
              </a:rPr>
              <a:t>imagen de entrada.</a:t>
            </a:r>
            <a:endParaRPr lang="es-MX" sz="1600" dirty="0">
              <a:latin typeface="LM Roman 10" pitchFamily="50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7</a:t>
            </a:fld>
            <a:endParaRPr lang="es-MX"/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475928" y="422176"/>
            <a:ext cx="7560840" cy="1143000"/>
          </a:xfrm>
          <a:prstGeom prst="rect">
            <a:avLst/>
          </a:prstGeom>
        </p:spPr>
        <p:txBody>
          <a:bodyPr rIns="91440" anchor="b">
            <a:normAutofit fontScale="925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just"/>
            <a:r>
              <a:rPr lang="es-MX" dirty="0" smtClean="0">
                <a:effectLst/>
                <a:latin typeface="LM Roman 10" pitchFamily="50" charset="0"/>
              </a:rPr>
              <a:t>4. </a:t>
            </a:r>
            <a:r>
              <a:rPr lang="es-MX" dirty="0">
                <a:effectLst/>
                <a:latin typeface="LM Roman 10" pitchFamily="50" charset="0"/>
              </a:rPr>
              <a:t>Captura y segmentación de la imagen.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1" t="30322" r="28960" b="27358"/>
          <a:stretch/>
        </p:blipFill>
        <p:spPr>
          <a:xfrm>
            <a:off x="1259632" y="4150324"/>
            <a:ext cx="2638644" cy="17073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0" t="32554" r="29210" b="15109"/>
          <a:stretch/>
        </p:blipFill>
        <p:spPr>
          <a:xfrm>
            <a:off x="5609940" y="3482424"/>
            <a:ext cx="165618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8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CuadroTexto"/>
          <p:cNvSpPr txBox="1"/>
          <p:nvPr/>
        </p:nvSpPr>
        <p:spPr>
          <a:xfrm>
            <a:off x="395536" y="1543432"/>
            <a:ext cx="7572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 smtClean="0">
                <a:latin typeface="LM Roman 10" pitchFamily="50" charset="0"/>
              </a:rPr>
              <a:t>Los objetos de interés son las hojas, por lo que deben segmentarse del resto de la imagen (figura 4.3).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8</a:t>
            </a:fld>
            <a:endParaRPr lang="es-MX"/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475928" y="422176"/>
            <a:ext cx="7560840" cy="1143000"/>
          </a:xfrm>
          <a:prstGeom prst="rect">
            <a:avLst/>
          </a:prstGeom>
        </p:spPr>
        <p:txBody>
          <a:bodyPr rIns="91440" anchor="b">
            <a:normAutofit fontScale="925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just"/>
            <a:r>
              <a:rPr lang="es-MX" dirty="0" smtClean="0">
                <a:effectLst/>
                <a:latin typeface="LM Roman 10" pitchFamily="50" charset="0"/>
              </a:rPr>
              <a:t>4. </a:t>
            </a:r>
            <a:r>
              <a:rPr lang="es-MX" dirty="0">
                <a:effectLst/>
                <a:latin typeface="LM Roman 10" pitchFamily="50" charset="0"/>
              </a:rPr>
              <a:t>Captura y segmentación de la imagen.</a:t>
            </a:r>
          </a:p>
        </p:txBody>
      </p:sp>
      <p:pic>
        <p:nvPicPr>
          <p:cNvPr id="14" name="Picture 13" descr="C:\Users\Edgar\Dropbox\ESCOM\5toSemestre\reporte\plant0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361" y="2686432"/>
            <a:ext cx="2867025" cy="215074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10 CuadroTexto"/>
          <p:cNvSpPr txBox="1"/>
          <p:nvPr/>
        </p:nvSpPr>
        <p:spPr>
          <a:xfrm>
            <a:off x="361095" y="2526189"/>
            <a:ext cx="41388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LM Roman 10" pitchFamily="50" charset="0"/>
              </a:rPr>
              <a:t>Para segmentar las hojas se emplea un algoritmo de detección de objetos.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LM Roman 10" pitchFamily="50" charset="0"/>
              </a:rPr>
              <a:t>Se optó por una Máquina de </a:t>
            </a:r>
            <a:r>
              <a:rPr lang="es-MX" sz="2400" dirty="0" smtClean="0">
                <a:latin typeface="LM Roman 10" pitchFamily="50" charset="0"/>
              </a:rPr>
              <a:t>Vectores </a:t>
            </a:r>
            <a:r>
              <a:rPr lang="es-MX" sz="2400" smtClean="0">
                <a:latin typeface="LM Roman 10" pitchFamily="50" charset="0"/>
              </a:rPr>
              <a:t>de Soporte</a:t>
            </a:r>
            <a:r>
              <a:rPr lang="es-MX" sz="2400" smtClean="0">
                <a:latin typeface="LM Roman 10" pitchFamily="50" charset="0"/>
              </a:rPr>
              <a:t> </a:t>
            </a:r>
            <a:r>
              <a:rPr lang="es-MX" sz="2400" dirty="0" smtClean="0">
                <a:latin typeface="LM Roman 10" pitchFamily="50" charset="0"/>
              </a:rPr>
              <a:t>(SVM) entrenada con descriptores HOG* (Histograma de Gradientes Orientados) [3].</a:t>
            </a:r>
          </a:p>
        </p:txBody>
      </p:sp>
      <p:sp>
        <p:nvSpPr>
          <p:cNvPr id="16" name="8 CuadroTexto"/>
          <p:cNvSpPr txBox="1"/>
          <p:nvPr/>
        </p:nvSpPr>
        <p:spPr>
          <a:xfrm>
            <a:off x="4643682" y="4684809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endParaRPr lang="es-MX" sz="1600" dirty="0" smtClean="0">
              <a:latin typeface="LM Roman 10" pitchFamily="50" charset="0"/>
            </a:endParaRPr>
          </a:p>
          <a:p>
            <a:pPr algn="ctr"/>
            <a:r>
              <a:rPr lang="es-MX" sz="1600" dirty="0" smtClean="0">
                <a:latin typeface="LM Roman 10" pitchFamily="50" charset="0"/>
              </a:rPr>
              <a:t>Figura 4.3. Detección de hojas.</a:t>
            </a:r>
            <a:endParaRPr lang="es-MX" sz="1600" dirty="0">
              <a:latin typeface="LM Roman 1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5928" y="6309320"/>
            <a:ext cx="769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>
                <a:latin typeface="LM Roman 10" panose="00000500000000000000" pitchFamily="50" charset="0"/>
              </a:rPr>
              <a:t>* </a:t>
            </a:r>
            <a:r>
              <a:rPr lang="es-MX" sz="1400" dirty="0" err="1" smtClean="0">
                <a:latin typeface="LM Roman 10" panose="00000500000000000000" pitchFamily="50" charset="0"/>
              </a:rPr>
              <a:t>Dalal</a:t>
            </a:r>
            <a:r>
              <a:rPr lang="es-MX" sz="1400" dirty="0" smtClean="0">
                <a:latin typeface="LM Roman 10" panose="00000500000000000000" pitchFamily="50" charset="0"/>
              </a:rPr>
              <a:t>, </a:t>
            </a:r>
            <a:r>
              <a:rPr lang="es-MX" sz="1400" dirty="0" err="1" smtClean="0">
                <a:latin typeface="LM Roman 10" panose="00000500000000000000" pitchFamily="50" charset="0"/>
              </a:rPr>
              <a:t>Triggs</a:t>
            </a:r>
            <a:r>
              <a:rPr lang="es-MX" sz="1400" dirty="0" smtClean="0">
                <a:latin typeface="LM Roman 10" panose="00000500000000000000" pitchFamily="50" charset="0"/>
              </a:rPr>
              <a:t>. </a:t>
            </a:r>
            <a:r>
              <a:rPr lang="es-MX" sz="1400" i="1" dirty="0" err="1">
                <a:latin typeface="LM Roman 10" panose="00000500000000000000" pitchFamily="50" charset="0"/>
              </a:rPr>
              <a:t>Histograms</a:t>
            </a:r>
            <a:r>
              <a:rPr lang="es-MX" sz="1400" i="1" dirty="0">
                <a:latin typeface="LM Roman 10" panose="00000500000000000000" pitchFamily="50" charset="0"/>
              </a:rPr>
              <a:t> of </a:t>
            </a:r>
            <a:r>
              <a:rPr lang="es-MX" sz="1400" i="1" dirty="0" err="1">
                <a:latin typeface="LM Roman 10" panose="00000500000000000000" pitchFamily="50" charset="0"/>
              </a:rPr>
              <a:t>Oriented</a:t>
            </a:r>
            <a:r>
              <a:rPr lang="es-MX" sz="1400" i="1" dirty="0">
                <a:latin typeface="LM Roman 10" panose="00000500000000000000" pitchFamily="50" charset="0"/>
              </a:rPr>
              <a:t> </a:t>
            </a:r>
            <a:r>
              <a:rPr lang="es-MX" sz="1400" i="1" dirty="0" err="1">
                <a:latin typeface="LM Roman 10" panose="00000500000000000000" pitchFamily="50" charset="0"/>
              </a:rPr>
              <a:t>Gradients</a:t>
            </a:r>
            <a:r>
              <a:rPr lang="es-MX" sz="1400" i="1" dirty="0">
                <a:latin typeface="LM Roman 10" panose="00000500000000000000" pitchFamily="50" charset="0"/>
              </a:rPr>
              <a:t> </a:t>
            </a:r>
            <a:r>
              <a:rPr lang="es-MX" sz="1400" i="1" dirty="0" err="1">
                <a:latin typeface="LM Roman 10" panose="00000500000000000000" pitchFamily="50" charset="0"/>
              </a:rPr>
              <a:t>for</a:t>
            </a:r>
            <a:r>
              <a:rPr lang="es-MX" sz="1400" i="1" dirty="0">
                <a:latin typeface="LM Roman 10" panose="00000500000000000000" pitchFamily="50" charset="0"/>
              </a:rPr>
              <a:t> Human </a:t>
            </a:r>
            <a:r>
              <a:rPr lang="es-MX" sz="1400" i="1" dirty="0" err="1" smtClean="0">
                <a:latin typeface="LM Roman 10" panose="00000500000000000000" pitchFamily="50" charset="0"/>
              </a:rPr>
              <a:t>Detection</a:t>
            </a:r>
            <a:r>
              <a:rPr lang="es-MX" sz="1400" i="1" dirty="0" smtClean="0">
                <a:latin typeface="LM Roman 10" panose="00000500000000000000" pitchFamily="50" charset="0"/>
              </a:rPr>
              <a:t>, 2005</a:t>
            </a:r>
            <a:endParaRPr lang="es-MX" sz="1400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00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60AB-56A8-4290-9210-164452CD4D77}" type="slidenum">
              <a:rPr lang="es-MX" smtClean="0"/>
              <a:t>9</a:t>
            </a:fld>
            <a:endParaRPr lang="es-MX"/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475928" y="422176"/>
            <a:ext cx="7560840" cy="1143000"/>
          </a:xfrm>
          <a:prstGeom prst="rect">
            <a:avLst/>
          </a:prstGeom>
        </p:spPr>
        <p:txBody>
          <a:bodyPr rIns="91440" anchor="b">
            <a:normAutofit fontScale="925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lvl1pPr marL="54864" algn="r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just"/>
            <a:r>
              <a:rPr lang="es-MX" dirty="0" smtClean="0">
                <a:effectLst/>
                <a:latin typeface="LM Roman 10" pitchFamily="50" charset="0"/>
              </a:rPr>
              <a:t>4. </a:t>
            </a:r>
            <a:r>
              <a:rPr lang="es-MX" dirty="0">
                <a:effectLst/>
                <a:latin typeface="LM Roman 10" pitchFamily="50" charset="0"/>
              </a:rPr>
              <a:t>Captura y segmentación de la imagen.</a:t>
            </a:r>
          </a:p>
        </p:txBody>
      </p:sp>
      <p:pic>
        <p:nvPicPr>
          <p:cNvPr id="1026" name="Picture 2" descr="https://www.learnopencv.com/wp-content/uploads/2016/12/hog-cell-gradient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34247"/>
            <a:ext cx="3354383" cy="188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www.learnopencv.com/wp-content/uploads/2016/12/hog-histogram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947" y="2334247"/>
            <a:ext cx="2665811" cy="188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784" y="4985120"/>
            <a:ext cx="3042422" cy="175624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851920" y="2852936"/>
            <a:ext cx="7178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Down Arrow 7"/>
          <p:cNvSpPr/>
          <p:nvPr/>
        </p:nvSpPr>
        <p:spPr>
          <a:xfrm>
            <a:off x="5724128" y="4365104"/>
            <a:ext cx="792088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40" y="5210034"/>
            <a:ext cx="3418524" cy="94959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0800000">
            <a:off x="3705901" y="5481353"/>
            <a:ext cx="717864" cy="671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TextBox 10"/>
          <p:cNvSpPr txBox="1"/>
          <p:nvPr/>
        </p:nvSpPr>
        <p:spPr>
          <a:xfrm>
            <a:off x="611560" y="1565176"/>
            <a:ext cx="684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>
                <a:latin typeface="LM Roman 10" panose="00000500000000000000" pitchFamily="50" charset="0"/>
              </a:rPr>
              <a:t>Cálculo del descriptor HOG</a:t>
            </a:r>
            <a:endParaRPr lang="es-MX" sz="2000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9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yacencia">
  <a:themeElements>
    <a:clrScheme name="Adyacencia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yacencia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1566</TotalTime>
  <Words>910</Words>
  <Application>Microsoft Office PowerPoint</Application>
  <PresentationFormat>On-screen Show (4:3)</PresentationFormat>
  <Paragraphs>158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</vt:lpstr>
      <vt:lpstr>FreeSans</vt:lpstr>
      <vt:lpstr>Liberation Serif</vt:lpstr>
      <vt:lpstr>LM Roman 10</vt:lpstr>
      <vt:lpstr>Noto Sans CJK SC Regular</vt:lpstr>
      <vt:lpstr>Adyacencia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Rodrigo</dc:creator>
  <cp:lastModifiedBy>Edgar</cp:lastModifiedBy>
  <cp:revision>150</cp:revision>
  <dcterms:created xsi:type="dcterms:W3CDTF">2013-10-17T00:22:42Z</dcterms:created>
  <dcterms:modified xsi:type="dcterms:W3CDTF">2017-11-07T06:28:27Z</dcterms:modified>
</cp:coreProperties>
</file>